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84" r:id="rId5"/>
    <p:sldId id="285" r:id="rId6"/>
    <p:sldId id="259" r:id="rId7"/>
    <p:sldId id="260" r:id="rId8"/>
    <p:sldId id="262" r:id="rId9"/>
    <p:sldId id="273" r:id="rId10"/>
    <p:sldId id="261" r:id="rId11"/>
    <p:sldId id="274" r:id="rId12"/>
    <p:sldId id="275" r:id="rId13"/>
    <p:sldId id="263" r:id="rId14"/>
    <p:sldId id="264" r:id="rId15"/>
    <p:sldId id="265" r:id="rId16"/>
    <p:sldId id="266" r:id="rId17"/>
    <p:sldId id="282" r:id="rId18"/>
    <p:sldId id="267" r:id="rId19"/>
    <p:sldId id="268" r:id="rId20"/>
    <p:sldId id="286" r:id="rId21"/>
    <p:sldId id="287" r:id="rId22"/>
    <p:sldId id="288" r:id="rId23"/>
    <p:sldId id="289" r:id="rId24"/>
    <p:sldId id="269" r:id="rId25"/>
    <p:sldId id="270" r:id="rId26"/>
    <p:sldId id="272" r:id="rId27"/>
    <p:sldId id="271" r:id="rId28"/>
    <p:sldId id="276" r:id="rId29"/>
    <p:sldId id="278" r:id="rId30"/>
    <p:sldId id="27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43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192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CC40C9-6BB7-4C94-8C9C-C1BFDBF03554}" type="datetimeFigureOut">
              <a:rPr lang="en-US" smtClean="0"/>
              <a:t>9/27/22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653CC-1BE8-4C79-A52C-C45A11BE3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75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88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77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14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78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629" y="153472"/>
            <a:ext cx="617113" cy="61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46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86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2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96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70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32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36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629" y="153472"/>
            <a:ext cx="617113" cy="61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8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42595"/>
            <a:ext cx="12192000" cy="2015218"/>
          </a:xfrm>
        </p:spPr>
        <p:txBody>
          <a:bodyPr/>
          <a:lstStyle/>
          <a:p>
            <a:pPr algn="ctr"/>
            <a:r>
              <a:rPr lang="en-US" dirty="0"/>
              <a:t>Dynamic Programming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0" y="5434017"/>
            <a:ext cx="12192000" cy="150018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Hongning Wang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CS@UVA</a:t>
            </a:r>
          </a:p>
        </p:txBody>
      </p:sp>
      <p:pic>
        <p:nvPicPr>
          <p:cNvPr id="4" name="Picture 2" descr="Dynamic Programming MIT Course – paulvanderlaken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347" y="1309351"/>
            <a:ext cx="6873636" cy="303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657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sz="4400" dirty="0">
                <a:latin typeface="+mj-lt"/>
              </a:rPr>
              <a:t>Iterative policy evaluation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614" y="2182300"/>
            <a:ext cx="8496476" cy="35389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10604" y="5744927"/>
            <a:ext cx="6992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Essentially a fixed point iteration method.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34289" y="3907520"/>
            <a:ext cx="3842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Complexity?</a:t>
            </a:r>
          </a:p>
        </p:txBody>
      </p:sp>
      <p:sp>
        <p:nvSpPr>
          <p:cNvPr id="7" name="Rectangle 6"/>
          <p:cNvSpPr/>
          <p:nvPr/>
        </p:nvSpPr>
        <p:spPr>
          <a:xfrm>
            <a:off x="6479686" y="1574925"/>
            <a:ext cx="3874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But will it stop and correctly converge?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416375" y="3955757"/>
                <a:ext cx="13479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375" y="3955757"/>
                <a:ext cx="1347997" cy="276999"/>
              </a:xfrm>
              <a:prstGeom prst="rect">
                <a:avLst/>
              </a:prstGeom>
              <a:blipFill>
                <a:blip r:embed="rId3"/>
                <a:stretch>
                  <a:fillRect l="-4072" t="-4444" r="-6335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10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2834207" y="4631102"/>
            <a:ext cx="7536741" cy="369332"/>
            <a:chOff x="2834207" y="4631102"/>
            <a:chExt cx="7536741" cy="369332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2834207" y="4953361"/>
              <a:ext cx="472367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868835" y="4944693"/>
              <a:ext cx="472367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7472590" y="4631102"/>
              <a:ext cx="28983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dirty="0">
                  <a:solidFill>
                    <a:srgbClr val="FF0000"/>
                  </a:solidFill>
                </a:rPr>
                <a:t>Asynchronous value update!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981509" y="728052"/>
                <a:ext cx="5221558" cy="7026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𝑜𝑙𝑑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1509" y="728052"/>
                <a:ext cx="5221558" cy="7026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82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Asynchronous Dynamic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In-Place Dynamic Programming</a:t>
            </a:r>
          </a:p>
          <a:p>
            <a:pPr lvl="1"/>
            <a:r>
              <a:rPr lang="en-US" dirty="0"/>
              <a:t>Synchronous policy evaluation stores two copies of value function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In-place policy evaluation only needs one copy of value function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85884" y="2847207"/>
                <a:ext cx="5791714" cy="7026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𝑜𝑙𝑑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884" y="2847207"/>
                <a:ext cx="5791714" cy="7026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043294" y="3644600"/>
                <a:ext cx="12119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𝑜𝑙𝑑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𝑛𝑒𝑤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294" y="3644600"/>
                <a:ext cx="1211934" cy="276999"/>
              </a:xfrm>
              <a:prstGeom prst="rect">
                <a:avLst/>
              </a:prstGeom>
              <a:blipFill>
                <a:blip r:embed="rId3"/>
                <a:stretch>
                  <a:fillRect l="-4020" r="-503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45904" y="4801683"/>
                <a:ext cx="5251822" cy="7026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5904" y="4801683"/>
                <a:ext cx="5251822" cy="7026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7661892" y="5304388"/>
            <a:ext cx="3479920" cy="460337"/>
            <a:chOff x="7661892" y="5304388"/>
            <a:chExt cx="3479920" cy="460337"/>
          </a:xfrm>
        </p:grpSpPr>
        <p:sp>
          <p:nvSpPr>
            <p:cNvPr id="10" name="TextBox 9"/>
            <p:cNvSpPr txBox="1"/>
            <p:nvPr/>
          </p:nvSpPr>
          <p:spPr>
            <a:xfrm>
              <a:off x="8571958" y="5395393"/>
              <a:ext cx="2569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Usually converges faster</a:t>
              </a:r>
            </a:p>
          </p:txBody>
        </p:sp>
        <p:cxnSp>
          <p:nvCxnSpPr>
            <p:cNvPr id="12" name="Straight Arrow Connector 11"/>
            <p:cNvCxnSpPr>
              <a:stCxn id="10" idx="1"/>
            </p:cNvCxnSpPr>
            <p:nvPr/>
          </p:nvCxnSpPr>
          <p:spPr>
            <a:xfrm flipH="1" flipV="1">
              <a:off x="7661892" y="5304388"/>
              <a:ext cx="910066" cy="27567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1794132" y="5274051"/>
            <a:ext cx="3185232" cy="417001"/>
            <a:chOff x="1794132" y="5274051"/>
            <a:chExt cx="3185232" cy="417001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3280573" y="5274051"/>
              <a:ext cx="697717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794132" y="5321720"/>
              <a:ext cx="3185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Does the update order matter?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829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Asynchronous Dynamic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Prioritized sweeping</a:t>
            </a:r>
          </a:p>
          <a:p>
            <a:pPr lvl="1"/>
            <a:r>
              <a:rPr lang="en-US" dirty="0"/>
              <a:t>Bellman error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Start with state with the largest error</a:t>
            </a:r>
          </a:p>
          <a:p>
            <a:pPr lvl="1"/>
            <a:r>
              <a:rPr lang="en-US" dirty="0"/>
              <a:t>Then update the error of affected states</a:t>
            </a:r>
          </a:p>
          <a:p>
            <a:r>
              <a:rPr lang="en-US" dirty="0"/>
              <a:t> Real-time backup</a:t>
            </a:r>
          </a:p>
          <a:p>
            <a:pPr lvl="1"/>
            <a:r>
              <a:rPr lang="en-US" dirty="0"/>
              <a:t>Only update the states recently visited by the agent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341244" y="2652192"/>
                <a:ext cx="5149936" cy="7982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/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/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244" y="2652192"/>
                <a:ext cx="5149936" cy="7982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F62CEC5-F6F8-4A8E-6B6B-1420E37A7347}"/>
              </a:ext>
            </a:extLst>
          </p:cNvPr>
          <p:cNvSpPr txBox="1"/>
          <p:nvPr/>
        </p:nvSpPr>
        <p:spPr>
          <a:xfrm>
            <a:off x="9585789" y="4880225"/>
            <a:ext cx="176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Will it ever stop?</a:t>
            </a:r>
          </a:p>
        </p:txBody>
      </p:sp>
    </p:spTree>
    <p:extLst>
      <p:ext uri="{BB962C8B-B14F-4D97-AF65-F5344CB8AC3E}">
        <p14:creationId xmlns:p14="http://schemas.microsoft.com/office/powerpoint/2010/main" val="145842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8/8b/Sine_fixed_point.svg/2560px-Sine_fixed_point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855" y="2621612"/>
            <a:ext cx="5241925" cy="419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Bellman expectation backup is a contraction mapping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Contraction mapping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∈(0,1)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E.g.,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43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Bellman expectation backup is a contraction mapping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Bellman expectation backup operator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It is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-contraction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591964" y="3282084"/>
                <a:ext cx="79789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𝑠𝑠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𝑠𝑠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964" y="3282084"/>
                <a:ext cx="7978979" cy="461665"/>
              </a:xfrm>
              <a:prstGeom prst="rect">
                <a:avLst/>
              </a:prstGeom>
              <a:blipFill>
                <a:blip r:embed="rId3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091883" y="3818980"/>
                <a:ext cx="3392019" cy="6904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p>
                              </m:sSubSup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883" y="3818980"/>
                <a:ext cx="3392019" cy="6904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108661" y="4548823"/>
                <a:ext cx="253255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8661" y="4548823"/>
                <a:ext cx="2532553" cy="461665"/>
              </a:xfrm>
              <a:prstGeom prst="rect">
                <a:avLst/>
              </a:prstGeom>
              <a:blipFill>
                <a:blip r:embed="rId5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3783435" y="5008228"/>
            <a:ext cx="3875714" cy="751031"/>
            <a:chOff x="3783435" y="5008228"/>
            <a:chExt cx="3875714" cy="751031"/>
          </a:xfrm>
        </p:grpSpPr>
        <p:sp>
          <p:nvSpPr>
            <p:cNvPr id="7" name="TextBox 6"/>
            <p:cNvSpPr txBox="1"/>
            <p:nvPr/>
          </p:nvSpPr>
          <p:spPr>
            <a:xfrm>
              <a:off x="3783435" y="5389927"/>
              <a:ext cx="38757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Converge exponentially fast!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5041783" y="5008228"/>
              <a:ext cx="0" cy="35653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14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1113" y="3189565"/>
            <a:ext cx="4790241" cy="53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08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improvement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Policy improvement theory</a:t>
                </a:r>
              </a:p>
              <a:p>
                <a:pPr lvl="1"/>
                <a:r>
                  <a:rPr lang="en-US" dirty="0"/>
                  <a:t>Denote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as two </a:t>
                </a:r>
                <a:r>
                  <a:rPr lang="en-US" u="sng" dirty="0"/>
                  <a:t>deterministic</a:t>
                </a:r>
                <a:r>
                  <a:rPr lang="en-US" dirty="0"/>
                  <a:t> policies,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388" y="3104256"/>
            <a:ext cx="6701774" cy="342084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9106250" y="3555397"/>
            <a:ext cx="2411833" cy="2575421"/>
            <a:chOff x="9106250" y="3603071"/>
            <a:chExt cx="2411833" cy="2575421"/>
          </a:xfrm>
        </p:grpSpPr>
        <p:sp>
          <p:nvSpPr>
            <p:cNvPr id="5" name="TextBox 4"/>
            <p:cNvSpPr txBox="1"/>
            <p:nvPr/>
          </p:nvSpPr>
          <p:spPr>
            <a:xfrm>
              <a:off x="9525697" y="4416803"/>
              <a:ext cx="19923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Keep expanding by definition, until hit </a:t>
              </a:r>
              <a:r>
                <a:rPr lang="en-US" u="sng" dirty="0">
                  <a:solidFill>
                    <a:srgbClr val="0070C0"/>
                  </a:solidFill>
                </a:rPr>
                <a:t>all states</a:t>
              </a:r>
            </a:p>
          </p:txBody>
        </p:sp>
        <p:sp>
          <p:nvSpPr>
            <p:cNvPr id="6" name="Right Brace 5"/>
            <p:cNvSpPr/>
            <p:nvPr/>
          </p:nvSpPr>
          <p:spPr>
            <a:xfrm>
              <a:off x="9106250" y="3603071"/>
              <a:ext cx="260059" cy="2575421"/>
            </a:xfrm>
            <a:prstGeom prst="rightBrac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15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3627" y="3453393"/>
            <a:ext cx="4317873" cy="2388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8967" y="3748603"/>
            <a:ext cx="4317873" cy="2773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3636" y="4064959"/>
            <a:ext cx="4317873" cy="2773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8530" y="4415986"/>
            <a:ext cx="6344463" cy="206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3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310" y="3062104"/>
            <a:ext cx="6981876" cy="21431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improvement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Improvement achieved by a “greedy” search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450360" y="2386668"/>
            <a:ext cx="4081244" cy="826315"/>
            <a:chOff x="4450360" y="2386668"/>
            <a:chExt cx="4081244" cy="826315"/>
          </a:xfrm>
        </p:grpSpPr>
        <p:sp>
          <p:nvSpPr>
            <p:cNvPr id="7" name="TextBox 6"/>
            <p:cNvSpPr txBox="1"/>
            <p:nvPr/>
          </p:nvSpPr>
          <p:spPr>
            <a:xfrm>
              <a:off x="5796793" y="2386668"/>
              <a:ext cx="27348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At each state, take the </a:t>
              </a:r>
              <a:r>
                <a:rPr lang="en-US" u="sng" dirty="0"/>
                <a:t>best</a:t>
              </a:r>
              <a:r>
                <a:rPr lang="en-US" dirty="0"/>
                <a:t> action at the moment</a:t>
              </a:r>
            </a:p>
          </p:txBody>
        </p:sp>
        <p:cxnSp>
          <p:nvCxnSpPr>
            <p:cNvPr id="9" name="Straight Arrow Connector 8"/>
            <p:cNvCxnSpPr>
              <a:stCxn id="7" idx="1"/>
            </p:cNvCxnSpPr>
            <p:nvPr/>
          </p:nvCxnSpPr>
          <p:spPr>
            <a:xfrm flipH="1">
              <a:off x="4450360" y="2709834"/>
              <a:ext cx="1346433" cy="50314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5050173" y="3309457"/>
            <a:ext cx="201336" cy="19294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713837" y="5389927"/>
            <a:ext cx="6342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if no change happens? </a:t>
            </a:r>
            <a:r>
              <a:rPr lang="en-US" dirty="0">
                <a:solidFill>
                  <a:srgbClr val="FF0000"/>
                </a:solidFill>
              </a:rPr>
              <a:t>The optimal policy has been found!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97061" y="5859711"/>
            <a:ext cx="5721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Will it stop? Yes, the proof is similar as in policy evaluation! 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16</a:t>
            </a:fld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2177" y="5412728"/>
            <a:ext cx="4317873" cy="30768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312" y="5850426"/>
            <a:ext cx="5526960" cy="30768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663351" y="4861711"/>
            <a:ext cx="2236205" cy="432706"/>
            <a:chOff x="6663351" y="4861711"/>
            <a:chExt cx="2236205" cy="432706"/>
          </a:xfrm>
        </p:grpSpPr>
        <p:sp>
          <p:nvSpPr>
            <p:cNvPr id="5" name="TextBox 4"/>
            <p:cNvSpPr txBox="1"/>
            <p:nvPr/>
          </p:nvSpPr>
          <p:spPr>
            <a:xfrm>
              <a:off x="6663351" y="4925085"/>
              <a:ext cx="22362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One step look ahead!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7007382" y="4861711"/>
              <a:ext cx="127653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0479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4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improvement</a:t>
            </a:r>
          </a:p>
        </p:txBody>
      </p:sp>
      <p:sp>
        <p:nvSpPr>
          <p:cNvPr id="51" name="Content Placeholder 5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Improvement achieved by a “greedy” search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17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221007" y="2798232"/>
            <a:ext cx="6787750" cy="3057947"/>
            <a:chOff x="5022908" y="3286388"/>
            <a:chExt cx="6787750" cy="3057947"/>
          </a:xfrm>
        </p:grpSpPr>
        <p:grpSp>
          <p:nvGrpSpPr>
            <p:cNvPr id="8" name="Group 7"/>
            <p:cNvGrpSpPr/>
            <p:nvPr/>
          </p:nvGrpSpPr>
          <p:grpSpPr>
            <a:xfrm>
              <a:off x="6318150" y="3482963"/>
              <a:ext cx="5184778" cy="2462990"/>
              <a:chOff x="3528811" y="3159987"/>
              <a:chExt cx="5184778" cy="2462990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4383110" y="3554569"/>
                <a:ext cx="334851" cy="33485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b</a:t>
                </a: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482272" y="3576222"/>
                <a:ext cx="334851" cy="33485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</a:t>
                </a: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3528811" y="4237149"/>
                <a:ext cx="334851" cy="33485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</a:t>
                </a: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6116392" y="5009883"/>
                <a:ext cx="334851" cy="33485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</a:t>
                </a: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717961" y="5065690"/>
                <a:ext cx="334851" cy="33485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</a:t>
                </a: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915142" y="4572000"/>
                <a:ext cx="334851" cy="33485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f</a:t>
                </a: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6872860" y="3286393"/>
                <a:ext cx="334851" cy="33485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g</a:t>
                </a:r>
              </a:p>
            </p:txBody>
          </p:sp>
          <p:cxnSp>
            <p:nvCxnSpPr>
              <p:cNvPr id="27" name="Straight Arrow Connector 26"/>
              <p:cNvCxnSpPr>
                <a:stCxn id="22" idx="7"/>
                <a:endCxn id="20" idx="3"/>
              </p:cNvCxnSpPr>
              <p:nvPr/>
            </p:nvCxnSpPr>
            <p:spPr>
              <a:xfrm flipV="1">
                <a:off x="3814624" y="3840382"/>
                <a:ext cx="617524" cy="445805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>
                <a:stCxn id="22" idx="5"/>
                <a:endCxn id="24" idx="1"/>
              </p:cNvCxnSpPr>
              <p:nvPr/>
            </p:nvCxnSpPr>
            <p:spPr>
              <a:xfrm>
                <a:off x="3814624" y="4522962"/>
                <a:ext cx="952375" cy="591766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>
                <a:stCxn id="20" idx="6"/>
                <a:endCxn id="21" idx="2"/>
              </p:cNvCxnSpPr>
              <p:nvPr/>
            </p:nvCxnSpPr>
            <p:spPr>
              <a:xfrm>
                <a:off x="4717961" y="3721995"/>
                <a:ext cx="764311" cy="21653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>
                <a:stCxn id="25" idx="1"/>
                <a:endCxn id="26" idx="4"/>
              </p:cNvCxnSpPr>
              <p:nvPr/>
            </p:nvCxnSpPr>
            <p:spPr>
              <a:xfrm flipH="1" flipV="1">
                <a:off x="7040286" y="3621244"/>
                <a:ext cx="923894" cy="999794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>
                <a:stCxn id="21" idx="6"/>
                <a:endCxn id="26" idx="2"/>
              </p:cNvCxnSpPr>
              <p:nvPr/>
            </p:nvCxnSpPr>
            <p:spPr>
              <a:xfrm flipV="1">
                <a:off x="5817123" y="3453819"/>
                <a:ext cx="1055737" cy="289829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>
                <a:stCxn id="24" idx="6"/>
                <a:endCxn id="23" idx="2"/>
              </p:cNvCxnSpPr>
              <p:nvPr/>
            </p:nvCxnSpPr>
            <p:spPr>
              <a:xfrm flipV="1">
                <a:off x="5052812" y="5177309"/>
                <a:ext cx="1063580" cy="55807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>
                <a:stCxn id="23" idx="6"/>
                <a:endCxn id="25" idx="2"/>
              </p:cNvCxnSpPr>
              <p:nvPr/>
            </p:nvCxnSpPr>
            <p:spPr>
              <a:xfrm flipV="1">
                <a:off x="6451243" y="4739426"/>
                <a:ext cx="1463899" cy="437883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>
                <a:stCxn id="24" idx="7"/>
                <a:endCxn id="21" idx="3"/>
              </p:cNvCxnSpPr>
              <p:nvPr/>
            </p:nvCxnSpPr>
            <p:spPr>
              <a:xfrm flipV="1">
                <a:off x="5003774" y="3862035"/>
                <a:ext cx="527536" cy="1252693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Oval 34"/>
              <p:cNvSpPr/>
              <p:nvPr/>
            </p:nvSpPr>
            <p:spPr>
              <a:xfrm>
                <a:off x="8024199" y="3393865"/>
                <a:ext cx="334851" cy="33485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</a:t>
                </a:r>
              </a:p>
            </p:txBody>
          </p:sp>
          <p:cxnSp>
            <p:nvCxnSpPr>
              <p:cNvPr id="36" name="Straight Arrow Connector 35"/>
              <p:cNvCxnSpPr>
                <a:stCxn id="25" idx="0"/>
                <a:endCxn id="35" idx="4"/>
              </p:cNvCxnSpPr>
              <p:nvPr/>
            </p:nvCxnSpPr>
            <p:spPr>
              <a:xfrm flipV="1">
                <a:off x="8082568" y="3728716"/>
                <a:ext cx="109057" cy="843284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>
                <a:stCxn id="26" idx="6"/>
                <a:endCxn id="35" idx="2"/>
              </p:cNvCxnSpPr>
              <p:nvPr/>
            </p:nvCxnSpPr>
            <p:spPr>
              <a:xfrm>
                <a:off x="7207711" y="3453819"/>
                <a:ext cx="816488" cy="107472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>
                <a:off x="3790681" y="3743648"/>
                <a:ext cx="5151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4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3950060" y="4786577"/>
                <a:ext cx="5151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926003" y="3344653"/>
                <a:ext cx="5151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954094" y="4202667"/>
                <a:ext cx="5151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4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5441158" y="5253645"/>
                <a:ext cx="5151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7146702" y="5017561"/>
                <a:ext cx="5151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6169722" y="3281107"/>
                <a:ext cx="5151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7131677" y="4017933"/>
                <a:ext cx="5151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4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8198434" y="3969847"/>
                <a:ext cx="5151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7542562" y="3159987"/>
                <a:ext cx="5151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  <p:cxnSp>
            <p:nvCxnSpPr>
              <p:cNvPr id="48" name="Straight Arrow Connector 47"/>
              <p:cNvCxnSpPr>
                <a:stCxn id="24" idx="7"/>
                <a:endCxn id="26" idx="3"/>
              </p:cNvCxnSpPr>
              <p:nvPr/>
            </p:nvCxnSpPr>
            <p:spPr>
              <a:xfrm flipV="1">
                <a:off x="5003774" y="3572206"/>
                <a:ext cx="1918124" cy="1542522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/>
              <p:cNvSpPr txBox="1"/>
              <p:nvPr/>
            </p:nvSpPr>
            <p:spPr>
              <a:xfrm>
                <a:off x="6116392" y="4145858"/>
                <a:ext cx="5151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9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0467362" y="5274578"/>
                  <a:ext cx="111235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67362" y="5274578"/>
                  <a:ext cx="1112356" cy="276999"/>
                </a:xfrm>
                <a:prstGeom prst="rect">
                  <a:avLst/>
                </a:prstGeom>
                <a:blipFill>
                  <a:blip r:embed="rId2"/>
                  <a:stretch>
                    <a:fillRect l="-2747" t="-4444" r="-4396" b="-3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907783" y="3412223"/>
                  <a:ext cx="9028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07783" y="3412223"/>
                  <a:ext cx="902875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3378" r="-6081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9209013" y="3286388"/>
                  <a:ext cx="112402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09013" y="3286388"/>
                  <a:ext cx="1124026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2703" r="-4324" b="-239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8579839" y="5706611"/>
                  <a:ext cx="109786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=−7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79839" y="5706611"/>
                  <a:ext cx="1097865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2778" r="-5000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7900330" y="3567420"/>
                  <a:ext cx="111934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=−4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0330" y="3567420"/>
                  <a:ext cx="1119345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2732" r="-4918"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7094987" y="5756945"/>
                  <a:ext cx="109209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=−8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4987" y="5756945"/>
                  <a:ext cx="1092094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2793" r="-4469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5144546" y="4624431"/>
                  <a:ext cx="111286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=−9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4546" y="4624431"/>
                  <a:ext cx="1112869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2747" r="-4945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7036263" y="4246929"/>
                  <a:ext cx="110908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6263" y="4246929"/>
                  <a:ext cx="1109086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2747" r="-4945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5022908" y="4943213"/>
                  <a:ext cx="124418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=→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2908" y="4943213"/>
                  <a:ext cx="1244187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2451" r="-3922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6985932" y="6067336"/>
                  <a:ext cx="124418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=→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5932" y="6067336"/>
                  <a:ext cx="1244187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1961" r="-3431"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10354112" y="5626913"/>
                  <a:ext cx="124418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=→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54112" y="5626913"/>
                  <a:ext cx="1244187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980" t="-2174" r="-1961" b="-326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07388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illustration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360" y="2491168"/>
            <a:ext cx="7799084" cy="2860219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079535" y="1853967"/>
            <a:ext cx="4236439" cy="2873229"/>
            <a:chOff x="5079535" y="1853967"/>
            <a:chExt cx="4236439" cy="2873229"/>
          </a:xfrm>
        </p:grpSpPr>
        <p:sp>
          <p:nvSpPr>
            <p:cNvPr id="5" name="TextBox 4"/>
            <p:cNvSpPr txBox="1"/>
            <p:nvPr/>
          </p:nvSpPr>
          <p:spPr>
            <a:xfrm>
              <a:off x="7302616" y="1853967"/>
              <a:ext cx="20133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Terminal states</a:t>
              </a:r>
            </a:p>
          </p:txBody>
        </p:sp>
        <p:cxnSp>
          <p:nvCxnSpPr>
            <p:cNvPr id="7" name="Straight Arrow Connector 6"/>
            <p:cNvCxnSpPr>
              <a:stCxn id="5" idx="1"/>
            </p:cNvCxnSpPr>
            <p:nvPr/>
          </p:nvCxnSpPr>
          <p:spPr>
            <a:xfrm flipH="1">
              <a:off x="5079535" y="2038633"/>
              <a:ext cx="2223081" cy="43611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7013197" y="2197916"/>
              <a:ext cx="788564" cy="252928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02455" y="5509033"/>
                <a:ext cx="40957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, no discount, episodic task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455" y="5509033"/>
                <a:ext cx="4095737" cy="369332"/>
              </a:xfrm>
              <a:prstGeom prst="rect">
                <a:avLst/>
              </a:prstGeom>
              <a:blipFill>
                <a:blip r:embed="rId3"/>
                <a:stretch>
                  <a:fillRect l="-2679" t="-26667" r="-3571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989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illustration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361" y="1592503"/>
            <a:ext cx="7423336" cy="16750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18233" y="1197528"/>
                <a:ext cx="3246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233" y="1197528"/>
                <a:ext cx="324641" cy="307777"/>
              </a:xfrm>
              <a:prstGeom prst="rect">
                <a:avLst/>
              </a:prstGeom>
              <a:blipFill>
                <a:blip r:embed="rId3"/>
                <a:stretch>
                  <a:fillRect l="-9259" r="-7407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2445" y="3216472"/>
            <a:ext cx="5753142" cy="15240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6628" y="3108121"/>
            <a:ext cx="2064403" cy="16442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9978" y="4862987"/>
            <a:ext cx="5686467" cy="14859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0822" y="4811087"/>
            <a:ext cx="2064403" cy="1644241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19</a:t>
            </a:fld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548958" y="3603278"/>
            <a:ext cx="552262" cy="36213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983524" y="5232901"/>
            <a:ext cx="552262" cy="36213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Policy evaluation</a:t>
            </a:r>
          </a:p>
          <a:p>
            <a:r>
              <a:rPr lang="en-US" dirty="0"/>
              <a:t>Policy iteration</a:t>
            </a:r>
          </a:p>
          <a:p>
            <a:r>
              <a:rPr lang="en-US" dirty="0"/>
              <a:t>Value iteration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940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sz="4400" dirty="0">
                <a:latin typeface="+mj-lt"/>
              </a:rPr>
              <a:t>Recap: iterative policy evaluation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614" y="2182300"/>
            <a:ext cx="8496476" cy="35389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10604" y="5744927"/>
            <a:ext cx="6992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Essentially a fixed point iteration method.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34289" y="3907520"/>
            <a:ext cx="3842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Complexity?</a:t>
            </a:r>
          </a:p>
        </p:txBody>
      </p:sp>
      <p:sp>
        <p:nvSpPr>
          <p:cNvPr id="7" name="Rectangle 6"/>
          <p:cNvSpPr/>
          <p:nvPr/>
        </p:nvSpPr>
        <p:spPr>
          <a:xfrm>
            <a:off x="6479686" y="1574925"/>
            <a:ext cx="3874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But will it stop and correctly converge?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416375" y="3955757"/>
                <a:ext cx="13479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375" y="3955757"/>
                <a:ext cx="1347997" cy="276999"/>
              </a:xfrm>
              <a:prstGeom prst="rect">
                <a:avLst/>
              </a:prstGeom>
              <a:blipFill>
                <a:blip r:embed="rId3"/>
                <a:stretch>
                  <a:fillRect l="-4072" t="-4444" r="-6335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20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2834207" y="4631102"/>
            <a:ext cx="7536741" cy="369332"/>
            <a:chOff x="2834207" y="4631102"/>
            <a:chExt cx="7536741" cy="369332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2834207" y="4953361"/>
              <a:ext cx="472367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868835" y="4944693"/>
              <a:ext cx="472367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7472590" y="4631102"/>
              <a:ext cx="28983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dirty="0">
                  <a:solidFill>
                    <a:srgbClr val="FF0000"/>
                  </a:solidFill>
                </a:rPr>
                <a:t>Asynchronous value update!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6253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Bellman expectation backup is a contraction mapping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Bellman expectation backup operator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It is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-contraction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591964" y="3282084"/>
                <a:ext cx="79789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𝑠𝑠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𝑠𝑠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964" y="3282084"/>
                <a:ext cx="7978979" cy="461665"/>
              </a:xfrm>
              <a:prstGeom prst="rect">
                <a:avLst/>
              </a:prstGeom>
              <a:blipFill>
                <a:blip r:embed="rId3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091883" y="3818980"/>
                <a:ext cx="3392019" cy="6904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p>
                              </m:sSubSup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883" y="3818980"/>
                <a:ext cx="3392019" cy="6904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108661" y="4548823"/>
                <a:ext cx="253255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8661" y="4548823"/>
                <a:ext cx="2532553" cy="461665"/>
              </a:xfrm>
              <a:prstGeom prst="rect">
                <a:avLst/>
              </a:prstGeom>
              <a:blipFill>
                <a:blip r:embed="rId5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3783435" y="5008228"/>
            <a:ext cx="3875714" cy="751031"/>
            <a:chOff x="3783435" y="5008228"/>
            <a:chExt cx="3875714" cy="751031"/>
          </a:xfrm>
        </p:grpSpPr>
        <p:sp>
          <p:nvSpPr>
            <p:cNvPr id="7" name="TextBox 6"/>
            <p:cNvSpPr txBox="1"/>
            <p:nvPr/>
          </p:nvSpPr>
          <p:spPr>
            <a:xfrm>
              <a:off x="3783435" y="5389927"/>
              <a:ext cx="38757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Converge exponentially fast!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5041783" y="5008228"/>
              <a:ext cx="0" cy="35653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1769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policy improvement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Policy improvement theory</a:t>
                </a:r>
              </a:p>
              <a:p>
                <a:pPr lvl="1"/>
                <a:r>
                  <a:rPr lang="en-US" dirty="0"/>
                  <a:t>Denote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as two </a:t>
                </a:r>
                <a:r>
                  <a:rPr lang="en-US" u="sng" dirty="0"/>
                  <a:t>deterministic</a:t>
                </a:r>
                <a:r>
                  <a:rPr lang="en-US" dirty="0"/>
                  <a:t> policies,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388" y="3104256"/>
            <a:ext cx="6701774" cy="342084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9106250" y="3555397"/>
            <a:ext cx="2411833" cy="2575421"/>
            <a:chOff x="9106250" y="3603071"/>
            <a:chExt cx="2411833" cy="2575421"/>
          </a:xfrm>
        </p:grpSpPr>
        <p:sp>
          <p:nvSpPr>
            <p:cNvPr id="5" name="TextBox 4"/>
            <p:cNvSpPr txBox="1"/>
            <p:nvPr/>
          </p:nvSpPr>
          <p:spPr>
            <a:xfrm>
              <a:off x="9525697" y="4416803"/>
              <a:ext cx="19923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Keep expanding by definition, until hit </a:t>
              </a:r>
              <a:r>
                <a:rPr lang="en-US" u="sng" dirty="0">
                  <a:solidFill>
                    <a:srgbClr val="0070C0"/>
                  </a:solidFill>
                </a:rPr>
                <a:t>all states</a:t>
              </a:r>
            </a:p>
          </p:txBody>
        </p:sp>
        <p:sp>
          <p:nvSpPr>
            <p:cNvPr id="6" name="Right Brace 5"/>
            <p:cNvSpPr/>
            <p:nvPr/>
          </p:nvSpPr>
          <p:spPr>
            <a:xfrm>
              <a:off x="9106250" y="3603071"/>
              <a:ext cx="260059" cy="2575421"/>
            </a:xfrm>
            <a:prstGeom prst="rightBrac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6899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an illustration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361" y="1592503"/>
            <a:ext cx="7423336" cy="16750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18233" y="1197528"/>
                <a:ext cx="3246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233" y="1197528"/>
                <a:ext cx="324641" cy="307777"/>
              </a:xfrm>
              <a:prstGeom prst="rect">
                <a:avLst/>
              </a:prstGeom>
              <a:blipFill>
                <a:blip r:embed="rId3"/>
                <a:stretch>
                  <a:fillRect l="-9259" r="-7407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2445" y="3216472"/>
            <a:ext cx="5753142" cy="15240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9978" y="4862987"/>
            <a:ext cx="5686467" cy="14859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0822" y="4811087"/>
            <a:ext cx="2064403" cy="1644241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23</a:t>
            </a:fld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548958" y="3603278"/>
            <a:ext cx="552262" cy="36213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983524" y="5232901"/>
            <a:ext cx="552262" cy="36213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8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2786" y="983599"/>
            <a:ext cx="4199214" cy="24859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iteration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Iteratively improve the policy</a:t>
                </a:r>
              </a:p>
              <a:p>
                <a:pPr lvl="1"/>
                <a:r>
                  <a:rPr lang="en-US" dirty="0"/>
                  <a:t>Policy evaluation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where can be improved</a:t>
                </a:r>
              </a:p>
              <a:p>
                <a:pPr lvl="1"/>
                <a:r>
                  <a:rPr lang="en-US" dirty="0"/>
                  <a:t>Policy improvement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get the next policy to be evaluated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1564" y="3481997"/>
            <a:ext cx="7479111" cy="4776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07560" y="4194495"/>
            <a:ext cx="2629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Like an EM algorithm?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06532" y="4984074"/>
            <a:ext cx="2890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</a:rPr>
              <a:t>Exponential convergence!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055302" y="3858936"/>
            <a:ext cx="2067887" cy="1069812"/>
            <a:chOff x="2055302" y="3858936"/>
            <a:chExt cx="2067887" cy="1069812"/>
          </a:xfrm>
        </p:grpSpPr>
        <p:sp>
          <p:nvSpPr>
            <p:cNvPr id="7" name="TextBox 6"/>
            <p:cNvSpPr txBox="1"/>
            <p:nvPr/>
          </p:nvSpPr>
          <p:spPr>
            <a:xfrm>
              <a:off x="2055302" y="4559416"/>
              <a:ext cx="20678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Complexity? 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2936147" y="3858936"/>
              <a:ext cx="272642" cy="616591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3378945" y="4561406"/>
            <a:ext cx="4679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Do we need to wait for exact policy evaluation? 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828716" y="1135416"/>
            <a:ext cx="2431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Another contraction! </a:t>
            </a:r>
          </a:p>
        </p:txBody>
      </p:sp>
    </p:spTree>
    <p:extLst>
      <p:ext uri="{BB962C8B-B14F-4D97-AF65-F5344CB8AC3E}">
        <p14:creationId xmlns:p14="http://schemas.microsoft.com/office/powerpoint/2010/main" val="46282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iteration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Perform policy improvement right after one iteration of policy evaluation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291" y="3148531"/>
            <a:ext cx="6747608" cy="15073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53993" y="3397541"/>
            <a:ext cx="138418" cy="272642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00587" y="3410125"/>
            <a:ext cx="402672" cy="27264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14613" y="3301067"/>
            <a:ext cx="222307" cy="281032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890007" y="2642532"/>
            <a:ext cx="2269223" cy="1077985"/>
            <a:chOff x="2890007" y="2642532"/>
            <a:chExt cx="2269223" cy="1077985"/>
          </a:xfrm>
        </p:grpSpPr>
        <p:sp>
          <p:nvSpPr>
            <p:cNvPr id="8" name="Rectangle 7"/>
            <p:cNvSpPr/>
            <p:nvPr/>
          </p:nvSpPr>
          <p:spPr>
            <a:xfrm>
              <a:off x="4093828" y="3301066"/>
              <a:ext cx="595618" cy="419451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2890007" y="2642532"/>
              <a:ext cx="2269223" cy="641758"/>
              <a:chOff x="2890007" y="2642532"/>
              <a:chExt cx="2269223" cy="641758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2890007" y="2642532"/>
                <a:ext cx="22692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Policy improvement</a:t>
                </a:r>
              </a:p>
            </p:txBody>
          </p:sp>
          <p:cxnSp>
            <p:nvCxnSpPr>
              <p:cNvPr id="14" name="Straight Arrow Connector 13"/>
              <p:cNvCxnSpPr>
                <a:stCxn id="12" idx="2"/>
              </p:cNvCxnSpPr>
              <p:nvPr/>
            </p:nvCxnSpPr>
            <p:spPr>
              <a:xfrm>
                <a:off x="4024619" y="3011864"/>
                <a:ext cx="165682" cy="272426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Group 23"/>
          <p:cNvGrpSpPr/>
          <p:nvPr/>
        </p:nvGrpSpPr>
        <p:grpSpPr>
          <a:xfrm>
            <a:off x="4907560" y="2650921"/>
            <a:ext cx="3557430" cy="687897"/>
            <a:chOff x="4907560" y="2650921"/>
            <a:chExt cx="3557430" cy="687897"/>
          </a:xfrm>
        </p:grpSpPr>
        <p:sp>
          <p:nvSpPr>
            <p:cNvPr id="9" name="TextBox 8"/>
            <p:cNvSpPr txBox="1"/>
            <p:nvPr/>
          </p:nvSpPr>
          <p:spPr>
            <a:xfrm>
              <a:off x="4920144" y="2650921"/>
              <a:ext cx="35448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Policy evaluation for only one step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>
              <a:off x="4907560" y="3024447"/>
              <a:ext cx="685800" cy="230481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5796793" y="3011648"/>
              <a:ext cx="473978" cy="327170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2516697" y="4928533"/>
            <a:ext cx="8841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 explicit policy, which is induced by the updated value function (i.e., take the best action)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of optimality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policy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 achieves the optimal value from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if and only if,</a:t>
                </a:r>
              </a:p>
              <a:p>
                <a:pPr lvl="1"/>
                <a:r>
                  <a:rPr lang="en-US" dirty="0"/>
                  <a:t>For any state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reachable from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achieves the optimal value from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5792598" y="2671894"/>
            <a:ext cx="3277730" cy="369332"/>
            <a:chOff x="5792598" y="2671894"/>
            <a:chExt cx="3277730" cy="369332"/>
          </a:xfrm>
        </p:grpSpPr>
        <p:sp>
          <p:nvSpPr>
            <p:cNvPr id="4" name="TextBox 3"/>
            <p:cNvSpPr txBox="1"/>
            <p:nvPr/>
          </p:nvSpPr>
          <p:spPr>
            <a:xfrm>
              <a:off x="6262382" y="2671894"/>
              <a:ext cx="28079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Recurring sub-problems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5792598" y="2852257"/>
              <a:ext cx="419450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8384796" y="3045204"/>
            <a:ext cx="2747396" cy="369332"/>
            <a:chOff x="8384796" y="3045204"/>
            <a:chExt cx="2747396" cy="369332"/>
          </a:xfrm>
        </p:grpSpPr>
        <p:sp>
          <p:nvSpPr>
            <p:cNvPr id="9" name="TextBox 8"/>
            <p:cNvSpPr txBox="1"/>
            <p:nvPr/>
          </p:nvSpPr>
          <p:spPr>
            <a:xfrm>
              <a:off x="8846192" y="3045204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Optimal substructure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8384796" y="3238150"/>
              <a:ext cx="423644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4404220" y="5163424"/>
            <a:ext cx="3464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Bellman optimality equation!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591" y="4354410"/>
            <a:ext cx="5538045" cy="7849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5667" y="3942824"/>
            <a:ext cx="2719733" cy="1789485"/>
          </a:xfrm>
          <a:prstGeom prst="rect">
            <a:avLst/>
          </a:prstGeom>
        </p:spPr>
      </p:pic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92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policy iteration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Various ways to perform policy evaluation</a:t>
            </a:r>
          </a:p>
          <a:p>
            <a:pPr lvl="1"/>
            <a:r>
              <a:rPr lang="en-US" dirty="0"/>
              <a:t>Asynchronous policy evaluation</a:t>
            </a:r>
          </a:p>
          <a:p>
            <a:pPr lvl="1"/>
            <a:r>
              <a:rPr lang="en-US" dirty="0"/>
              <a:t>Finite step policy evaluation</a:t>
            </a:r>
          </a:p>
          <a:p>
            <a:r>
              <a:rPr lang="en-US" dirty="0"/>
              <a:t>Various ways to improve the current policy</a:t>
            </a:r>
          </a:p>
          <a:p>
            <a:pPr lvl="1"/>
            <a:r>
              <a:rPr lang="en-US" dirty="0"/>
              <a:t>For all states </a:t>
            </a:r>
          </a:p>
          <a:p>
            <a:pPr lvl="1"/>
            <a:r>
              <a:rPr lang="en-US" dirty="0"/>
              <a:t>At least one state </a:t>
            </a:r>
          </a:p>
          <a:p>
            <a:pPr lvl="1"/>
            <a:r>
              <a:rPr lang="en-US" dirty="0"/>
              <a:t>A subset of states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3489" y="2253685"/>
            <a:ext cx="2223083" cy="335435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9500532" y="1610686"/>
            <a:ext cx="2592198" cy="616591"/>
            <a:chOff x="9500532" y="1610686"/>
            <a:chExt cx="2592198" cy="616591"/>
          </a:xfrm>
        </p:grpSpPr>
        <p:sp>
          <p:nvSpPr>
            <p:cNvPr id="5" name="TextBox 4"/>
            <p:cNvSpPr txBox="1"/>
            <p:nvPr/>
          </p:nvSpPr>
          <p:spPr>
            <a:xfrm>
              <a:off x="9500532" y="1610686"/>
              <a:ext cx="2592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Any evaluation method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9668313" y="1979802"/>
              <a:ext cx="415254" cy="247475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9536884" y="4102217"/>
            <a:ext cx="2769765" cy="595835"/>
            <a:chOff x="9536884" y="4102217"/>
            <a:chExt cx="2769765" cy="595835"/>
          </a:xfrm>
        </p:grpSpPr>
        <p:sp>
          <p:nvSpPr>
            <p:cNvPr id="6" name="TextBox 5"/>
            <p:cNvSpPr txBox="1"/>
            <p:nvPr/>
          </p:nvSpPr>
          <p:spPr>
            <a:xfrm>
              <a:off x="9536884" y="4328720"/>
              <a:ext cx="27697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Any improvement method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 flipV="1">
              <a:off x="10058400" y="4102217"/>
              <a:ext cx="469783" cy="230697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4551027" y="5343787"/>
            <a:ext cx="3162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7030A0"/>
                </a:solidFill>
              </a:rPr>
              <a:t>Generalized EM algorithm?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20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of dynamic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Typically it is quadratic to the number of states</a:t>
            </a:r>
          </a:p>
          <a:p>
            <a:pPr lvl="1"/>
            <a:r>
              <a:rPr lang="en-US" dirty="0"/>
              <a:t>At least one has to sweep through all the successor states for policy evaluation or improvement</a:t>
            </a:r>
          </a:p>
          <a:p>
            <a:pPr lvl="1"/>
            <a:r>
              <a:rPr lang="en-US" dirty="0"/>
              <a:t>Key performance bottleneck in practice </a:t>
            </a:r>
          </a:p>
          <a:p>
            <a:r>
              <a:rPr lang="en-US" dirty="0"/>
              <a:t>Approximations!</a:t>
            </a:r>
          </a:p>
          <a:p>
            <a:pPr lvl="1"/>
            <a:r>
              <a:rPr lang="en-US" dirty="0"/>
              <a:t>Sample backups – using sampled rewards and successor states </a:t>
            </a:r>
          </a:p>
          <a:p>
            <a:pPr lvl="1"/>
            <a:r>
              <a:rPr lang="en-US" dirty="0"/>
              <a:t>Functional approximation of the value function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28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9404019" y="3917619"/>
            <a:ext cx="3202566" cy="369332"/>
            <a:chOff x="9404019" y="3917619"/>
            <a:chExt cx="3202566" cy="369332"/>
          </a:xfrm>
        </p:grpSpPr>
        <p:sp>
          <p:nvSpPr>
            <p:cNvPr id="7" name="TextBox 6"/>
            <p:cNvSpPr txBox="1"/>
            <p:nvPr/>
          </p:nvSpPr>
          <p:spPr>
            <a:xfrm>
              <a:off x="9742043" y="3917619"/>
              <a:ext cx="28645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Monte Carlo methods!</a:t>
              </a: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9404019" y="3986958"/>
              <a:ext cx="303356" cy="25135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536217" y="4307648"/>
            <a:ext cx="3206899" cy="369332"/>
            <a:chOff x="7536217" y="4307648"/>
            <a:chExt cx="3206899" cy="369332"/>
          </a:xfrm>
        </p:grpSpPr>
        <p:sp>
          <p:nvSpPr>
            <p:cNvPr id="8" name="TextBox 7"/>
            <p:cNvSpPr txBox="1"/>
            <p:nvPr/>
          </p:nvSpPr>
          <p:spPr>
            <a:xfrm>
              <a:off x="7878574" y="4307648"/>
              <a:ext cx="28645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Q-learning!</a:t>
              </a: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7536217" y="4372653"/>
              <a:ext cx="303356" cy="25135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697938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Policy evaluation is for a </a:t>
            </a:r>
            <a:r>
              <a:rPr lang="en-US" u="sng" dirty="0"/>
              <a:t>given</a:t>
            </a:r>
            <a:r>
              <a:rPr lang="en-US" dirty="0"/>
              <a:t> policy under a </a:t>
            </a:r>
            <a:r>
              <a:rPr lang="en-US" u="sng" dirty="0"/>
              <a:t>known</a:t>
            </a:r>
            <a:r>
              <a:rPr lang="en-US" dirty="0"/>
              <a:t> environment</a:t>
            </a:r>
          </a:p>
          <a:p>
            <a:r>
              <a:rPr lang="en-US" dirty="0"/>
              <a:t>Policy evaluation guides policy improvement</a:t>
            </a:r>
          </a:p>
          <a:p>
            <a:r>
              <a:rPr lang="en-US" dirty="0"/>
              <a:t>Great flexibility in generalized policy iteration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35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a mathematical optimization method and a computer programming method</a:t>
            </a:r>
          </a:p>
          <a:p>
            <a:pPr lvl="1"/>
            <a:r>
              <a:rPr lang="en-US" dirty="0"/>
              <a:t>Shortest path</a:t>
            </a:r>
          </a:p>
          <a:p>
            <a:pPr lvl="1"/>
            <a:r>
              <a:rPr lang="en-US" dirty="0"/>
              <a:t>Edit distance</a:t>
            </a:r>
          </a:p>
          <a:p>
            <a:pPr lvl="1"/>
            <a:r>
              <a:rPr lang="en-US" dirty="0"/>
              <a:t>Viterbi decoding</a:t>
            </a:r>
          </a:p>
          <a:p>
            <a:pPr lvl="1"/>
            <a:r>
              <a:rPr lang="en-US" dirty="0"/>
              <a:t>Matrix chain multiplication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269" y="3298981"/>
            <a:ext cx="4997239" cy="2554321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1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Suggested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Chapter 4: Dynamic Programming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58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Bellman equation for value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closer look with a matrix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822177" y="2592126"/>
                <a:ext cx="5449890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177" y="2592126"/>
                <a:ext cx="5449890" cy="4168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86912" y="3296801"/>
                <a:ext cx="24523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𝛾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6912" y="3296801"/>
                <a:ext cx="2452338" cy="369332"/>
              </a:xfrm>
              <a:prstGeom prst="rect">
                <a:avLst/>
              </a:prstGeom>
              <a:blipFill>
                <a:blip r:embed="rId3"/>
                <a:stretch>
                  <a:fillRect l="-2488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19800" y="3934364"/>
                <a:ext cx="254871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𝛾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800" y="3934364"/>
                <a:ext cx="2548711" cy="369332"/>
              </a:xfrm>
              <a:prstGeom prst="rect">
                <a:avLst/>
              </a:prstGeom>
              <a:blipFill>
                <a:blip r:embed="rId4"/>
                <a:stretch>
                  <a:fillRect l="-3589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732383" y="4525788"/>
                <a:ext cx="2971583" cy="6249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2383" y="4525788"/>
                <a:ext cx="2971583" cy="6249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803457" y="5463837"/>
            <a:ext cx="4820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Proof of the solution’s existence and uniqueness?</a:t>
            </a:r>
          </a:p>
        </p:txBody>
      </p:sp>
      <p:sp>
        <p:nvSpPr>
          <p:cNvPr id="9" name="Arc 8"/>
          <p:cNvSpPr/>
          <p:nvPr/>
        </p:nvSpPr>
        <p:spPr>
          <a:xfrm rot="16200000">
            <a:off x="2256641" y="2520890"/>
            <a:ext cx="652243" cy="1151391"/>
          </a:xfrm>
          <a:prstGeom prst="arc">
            <a:avLst>
              <a:gd name="adj1" fmla="val 10891321"/>
              <a:gd name="adj2" fmla="val 0"/>
            </a:avLst>
          </a:prstGeom>
          <a:ln w="190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rot="16200000">
            <a:off x="2218890" y="3225565"/>
            <a:ext cx="652243" cy="1151391"/>
          </a:xfrm>
          <a:prstGeom prst="arc">
            <a:avLst>
              <a:gd name="adj1" fmla="val 10891321"/>
              <a:gd name="adj2" fmla="val 0"/>
            </a:avLst>
          </a:prstGeom>
          <a:ln w="190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16200000">
            <a:off x="2189528" y="3921852"/>
            <a:ext cx="652243" cy="1151391"/>
          </a:xfrm>
          <a:prstGeom prst="arc">
            <a:avLst>
              <a:gd name="adj1" fmla="val 10891321"/>
              <a:gd name="adj2" fmla="val 0"/>
            </a:avLst>
          </a:prstGeom>
          <a:ln w="190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4437776" y="4165134"/>
            <a:ext cx="4865615" cy="1077985"/>
            <a:chOff x="4437776" y="4165134"/>
            <a:chExt cx="4865615" cy="1077985"/>
          </a:xfrm>
        </p:grpSpPr>
        <p:sp>
          <p:nvSpPr>
            <p:cNvPr id="12" name="Rectangle 11"/>
            <p:cNvSpPr/>
            <p:nvPr/>
          </p:nvSpPr>
          <p:spPr>
            <a:xfrm>
              <a:off x="4437776" y="4538444"/>
              <a:ext cx="1845578" cy="70467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618914" y="4165134"/>
              <a:ext cx="2684477" cy="381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State occupancy matrix</a:t>
              </a:r>
            </a:p>
          </p:txBody>
        </p:sp>
        <p:cxnSp>
          <p:nvCxnSpPr>
            <p:cNvPr id="15" name="Straight Arrow Connector 14"/>
            <p:cNvCxnSpPr>
              <a:stCxn id="13" idx="1"/>
            </p:cNvCxnSpPr>
            <p:nvPr/>
          </p:nvCxnSpPr>
          <p:spPr>
            <a:xfrm flipH="1">
              <a:off x="6300132" y="4355984"/>
              <a:ext cx="318782" cy="16987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577357" y="4599264"/>
                <a:ext cx="4083747" cy="8803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7357" y="4599264"/>
                <a:ext cx="4083747" cy="8803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7617204" y="5226341"/>
            <a:ext cx="4274192" cy="1007058"/>
            <a:chOff x="7617204" y="5226341"/>
            <a:chExt cx="4274192" cy="1007058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9215306" y="5226341"/>
              <a:ext cx="1342239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7617204" y="5587068"/>
                  <a:ext cx="427419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Each row depicts the discounted probability of visiting state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’</m:t>
                      </m:r>
                    </m:oMath>
                  </a14:m>
                  <a:r>
                    <a:rPr lang="en-US" dirty="0">
                      <a:solidFill>
                        <a:srgbClr val="FF0000"/>
                      </a:solidFill>
                    </a:rPr>
                    <a:t> starting from state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7204" y="5587068"/>
                  <a:ext cx="4274192" cy="646331"/>
                </a:xfrm>
                <a:prstGeom prst="rect">
                  <a:avLst/>
                </a:prstGeom>
                <a:blipFill>
                  <a:blip r:embed="rId7"/>
                  <a:stretch>
                    <a:fillRect l="-1284" t="-5660" r="-1854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/>
            <p:cNvCxnSpPr/>
            <p:nvPr/>
          </p:nvCxnSpPr>
          <p:spPr>
            <a:xfrm flipV="1">
              <a:off x="9869648" y="5268286"/>
              <a:ext cx="0" cy="35653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844978" y="3354245"/>
                <a:ext cx="24831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Complexity: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4978" y="3354245"/>
                <a:ext cx="2483181" cy="400110"/>
              </a:xfrm>
              <a:prstGeom prst="rect">
                <a:avLst/>
              </a:prstGeom>
              <a:blipFill>
                <a:blip r:embed="rId8"/>
                <a:stretch>
                  <a:fillRect l="-2703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5206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168" y="3246184"/>
            <a:ext cx="7467655" cy="14478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Bellman equation for optimal action-value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also in a similar and special form</a:t>
            </a:r>
          </a:p>
        </p:txBody>
      </p:sp>
      <p:sp>
        <p:nvSpPr>
          <p:cNvPr id="8" name="Rectangle 7"/>
          <p:cNvSpPr/>
          <p:nvPr/>
        </p:nvSpPr>
        <p:spPr>
          <a:xfrm>
            <a:off x="5306036" y="3405932"/>
            <a:ext cx="583036" cy="42364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84" y="4142144"/>
            <a:ext cx="2581294" cy="203836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676089" y="2546059"/>
            <a:ext cx="8909106" cy="809537"/>
            <a:chOff x="2676089" y="2546059"/>
            <a:chExt cx="8909106" cy="809537"/>
          </a:xfrm>
        </p:grpSpPr>
        <p:sp>
          <p:nvSpPr>
            <p:cNvPr id="12" name="TextBox 11"/>
            <p:cNvSpPr txBox="1"/>
            <p:nvPr/>
          </p:nvSpPr>
          <p:spPr>
            <a:xfrm>
              <a:off x="3120704" y="2546059"/>
              <a:ext cx="84644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Q: How do we really find it? </a:t>
              </a:r>
            </a:p>
            <a:p>
              <a:r>
                <a:rPr lang="en-US" dirty="0">
                  <a:solidFill>
                    <a:srgbClr val="0070C0"/>
                  </a:solidFill>
                </a:rPr>
                <a:t>A: Solving a set of system equations, one equation for each state-action pair! </a:t>
              </a:r>
            </a:p>
          </p:txBody>
        </p:sp>
        <p:cxnSp>
          <p:nvCxnSpPr>
            <p:cNvPr id="14" name="Straight Arrow Connector 13"/>
            <p:cNvCxnSpPr>
              <a:stCxn id="12" idx="1"/>
            </p:cNvCxnSpPr>
            <p:nvPr/>
          </p:nvCxnSpPr>
          <p:spPr>
            <a:xfrm flipH="1">
              <a:off x="2676089" y="2869225"/>
              <a:ext cx="444615" cy="486371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8397381" y="4714613"/>
            <a:ext cx="3565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Requirements:</a:t>
            </a:r>
          </a:p>
          <a:p>
            <a:pPr marL="342900" indent="-342900">
              <a:buAutoNum type="arabicParenR"/>
            </a:pPr>
            <a:r>
              <a:rPr lang="en-US" dirty="0">
                <a:solidFill>
                  <a:srgbClr val="00B050"/>
                </a:solidFill>
              </a:rPr>
              <a:t>Known environment dynamics</a:t>
            </a:r>
          </a:p>
          <a:p>
            <a:pPr marL="342900" indent="-342900">
              <a:buAutoNum type="arabicParenR"/>
            </a:pPr>
            <a:r>
              <a:rPr lang="en-US" dirty="0">
                <a:solidFill>
                  <a:srgbClr val="00B050"/>
                </a:solidFill>
              </a:rPr>
              <a:t>Markovian states</a:t>
            </a:r>
          </a:p>
          <a:p>
            <a:pPr marL="342900" indent="-342900">
              <a:buAutoNum type="arabicParenR"/>
            </a:pPr>
            <a:r>
              <a:rPr lang="en-US" dirty="0">
                <a:solidFill>
                  <a:srgbClr val="FF0000"/>
                </a:solidFill>
              </a:rPr>
              <a:t>Abundant computational power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447118" y="5968787"/>
            <a:ext cx="4169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Otherwise, we will approximate it!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401721" y="2397074"/>
            <a:ext cx="2613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 closed form solution!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5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2439" y="2877787"/>
            <a:ext cx="7198861" cy="39869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4518" y="2307164"/>
            <a:ext cx="2569854" cy="39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34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general problem solving principle</a:t>
            </a:r>
          </a:p>
          <a:p>
            <a:pPr lvl="1"/>
            <a:r>
              <a:rPr lang="en-US" dirty="0"/>
              <a:t>Break a complex problem into simpler sub-problems recursively</a:t>
            </a:r>
          </a:p>
          <a:p>
            <a:pPr lvl="1"/>
            <a:r>
              <a:rPr lang="en-US" dirty="0"/>
              <a:t>Combine solutions of sub-problems </a:t>
            </a:r>
          </a:p>
          <a:p>
            <a:r>
              <a:rPr lang="en-US" dirty="0"/>
              <a:t>Key properties</a:t>
            </a:r>
          </a:p>
          <a:p>
            <a:pPr lvl="1"/>
            <a:r>
              <a:rPr lang="en-US" dirty="0"/>
              <a:t>Optimal substructure</a:t>
            </a:r>
          </a:p>
          <a:p>
            <a:pPr lvl="2"/>
            <a:r>
              <a:rPr lang="en-US" dirty="0"/>
              <a:t>An optimal solution can be constructed from optimal solutions of its sub-problems </a:t>
            </a:r>
          </a:p>
          <a:p>
            <a:pPr lvl="1"/>
            <a:r>
              <a:rPr lang="en-US" dirty="0"/>
              <a:t>Overlapping sub-problems</a:t>
            </a:r>
          </a:p>
          <a:p>
            <a:pPr lvl="2"/>
            <a:r>
              <a:rPr lang="en-US" dirty="0"/>
              <a:t>Sub-problems recur repeatedly</a:t>
            </a:r>
          </a:p>
          <a:p>
            <a:pPr lvl="2"/>
            <a:r>
              <a:rPr lang="en-US" dirty="0"/>
              <a:t>Solutions to them can be reused</a:t>
            </a:r>
          </a:p>
          <a:p>
            <a:pPr lvl="1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5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evaluation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Assume a </a:t>
                </a:r>
                <a:r>
                  <a:rPr lang="en-US" u="sng" dirty="0"/>
                  <a:t>known</a:t>
                </a:r>
                <a:r>
                  <a:rPr lang="en-US" dirty="0"/>
                  <a:t> environment described by a finite MDP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Finite state space and action space</a:t>
                </a:r>
              </a:p>
              <a:p>
                <a:r>
                  <a:rPr lang="en-US" dirty="0"/>
                  <a:t>Compute state-value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Bellman equation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0428" y="4083254"/>
            <a:ext cx="5686163" cy="78717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268286" y="4576195"/>
            <a:ext cx="2332140" cy="1036256"/>
            <a:chOff x="4911754" y="4408415"/>
            <a:chExt cx="2332140" cy="1036256"/>
          </a:xfrm>
        </p:grpSpPr>
        <p:sp>
          <p:nvSpPr>
            <p:cNvPr id="6" name="TextBox 5"/>
            <p:cNvSpPr txBox="1"/>
            <p:nvPr/>
          </p:nvSpPr>
          <p:spPr>
            <a:xfrm>
              <a:off x="5079534" y="5075339"/>
              <a:ext cx="19336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All given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 flipV="1">
              <a:off x="4911754" y="4467138"/>
              <a:ext cx="406866" cy="56206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5536734" y="4450359"/>
              <a:ext cx="482367" cy="57045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5809376" y="4408415"/>
              <a:ext cx="1434518" cy="62917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3326235" y="4181912"/>
            <a:ext cx="5582873" cy="1300510"/>
            <a:chOff x="3326235" y="4181912"/>
            <a:chExt cx="5582873" cy="1300510"/>
          </a:xfrm>
        </p:grpSpPr>
        <p:sp>
          <p:nvSpPr>
            <p:cNvPr id="21" name="Rectangle 20"/>
            <p:cNvSpPr/>
            <p:nvPr/>
          </p:nvSpPr>
          <p:spPr>
            <a:xfrm>
              <a:off x="3326235" y="4186107"/>
              <a:ext cx="696286" cy="411060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212822" y="4181912"/>
              <a:ext cx="696286" cy="411060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3380763" y="4584586"/>
              <a:ext cx="4945310" cy="897836"/>
              <a:chOff x="3024231" y="4416806"/>
              <a:chExt cx="4945310" cy="897836"/>
            </a:xfrm>
          </p:grpSpPr>
          <p:cxnSp>
            <p:nvCxnSpPr>
              <p:cNvPr id="26" name="Straight Arrow Connector 25"/>
              <p:cNvCxnSpPr/>
              <p:nvPr/>
            </p:nvCxnSpPr>
            <p:spPr>
              <a:xfrm flipH="1" flipV="1">
                <a:off x="3301069" y="4416806"/>
                <a:ext cx="176168" cy="532699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 flipV="1">
                <a:off x="4114800" y="4441970"/>
                <a:ext cx="3854741" cy="666926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3024231" y="4945310"/>
                <a:ext cx="17071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Recurring</a:t>
                </a:r>
              </a:p>
            </p:txBody>
          </p:sp>
        </p:grpSp>
      </p:grpSp>
      <p:sp>
        <p:nvSpPr>
          <p:cNvPr id="39" name="Date Placeholder 3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8271545" y="2115473"/>
            <a:ext cx="3834706" cy="2379037"/>
            <a:chOff x="8271545" y="2115473"/>
            <a:chExt cx="3834706" cy="237903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71545" y="2115473"/>
              <a:ext cx="3639573" cy="2058051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9271692" y="4125178"/>
              <a:ext cx="28345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Bellman Expectation Backup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evaluation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Assume a </a:t>
                </a:r>
                <a:r>
                  <a:rPr lang="en-US" u="sng" dirty="0"/>
                  <a:t>known</a:t>
                </a:r>
                <a:r>
                  <a:rPr lang="en-US" dirty="0"/>
                  <a:t> environment described by a finite MDP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Finite state space and action space</a:t>
                </a:r>
              </a:p>
              <a:p>
                <a:r>
                  <a:rPr lang="en-US" dirty="0"/>
                  <a:t>Compute state-value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Iterative policy evaluation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7757" y="4229843"/>
            <a:ext cx="6283878" cy="74655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562837" y="4681056"/>
            <a:ext cx="1874939" cy="608420"/>
            <a:chOff x="2160166" y="4496499"/>
            <a:chExt cx="1874939" cy="608420"/>
          </a:xfrm>
        </p:grpSpPr>
        <p:sp>
          <p:nvSpPr>
            <p:cNvPr id="18" name="TextBox 17"/>
            <p:cNvSpPr txBox="1"/>
            <p:nvPr/>
          </p:nvSpPr>
          <p:spPr>
            <a:xfrm>
              <a:off x="2160166" y="4735587"/>
              <a:ext cx="18749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Current iteration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2923562" y="4496499"/>
              <a:ext cx="0" cy="218114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8024069" y="4685250"/>
            <a:ext cx="1874939" cy="633586"/>
            <a:chOff x="7621398" y="4500693"/>
            <a:chExt cx="1874939" cy="633586"/>
          </a:xfrm>
        </p:grpSpPr>
        <p:sp>
          <p:nvSpPr>
            <p:cNvPr id="4" name="TextBox 3"/>
            <p:cNvSpPr txBox="1"/>
            <p:nvPr/>
          </p:nvSpPr>
          <p:spPr>
            <a:xfrm>
              <a:off x="7621398" y="4764947"/>
              <a:ext cx="18749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Last iteration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8229599" y="4500693"/>
              <a:ext cx="0" cy="218114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8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714" y="3272625"/>
            <a:ext cx="4075854" cy="56424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policy evaluation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752855"/>
          </a:xfrm>
        </p:spPr>
        <p:txBody>
          <a:bodyPr>
            <a:normAutofit/>
          </a:bodyPr>
          <a:lstStyle/>
          <a:p>
            <a:r>
              <a:rPr lang="en-US" dirty="0"/>
              <a:t>Policy evaluation</a:t>
            </a:r>
          </a:p>
          <a:p>
            <a:pPr lvl="1"/>
            <a:r>
              <a:rPr lang="en-US" dirty="0"/>
              <a:t>Compute value function for a </a:t>
            </a:r>
            <a:r>
              <a:rPr lang="en-US" u="sng" dirty="0"/>
              <a:t>given</a:t>
            </a:r>
            <a:r>
              <a:rPr lang="en-US" dirty="0"/>
              <a:t> policy under a </a:t>
            </a:r>
            <a:r>
              <a:rPr lang="en-US" u="sng" dirty="0"/>
              <a:t>given</a:t>
            </a:r>
            <a:r>
              <a:rPr lang="en-US" dirty="0"/>
              <a:t> environment</a:t>
            </a:r>
          </a:p>
          <a:p>
            <a:pPr marL="457200" lvl="1" indent="0">
              <a:buNone/>
            </a:pPr>
            <a:r>
              <a:rPr lang="en-US" dirty="0"/>
              <a:t> 	</a:t>
            </a:r>
          </a:p>
          <a:p>
            <a:pPr lvl="1"/>
            <a:r>
              <a:rPr lang="en-US" dirty="0"/>
              <a:t>Once the values of states are known, policy improvement becomes natural, e.g., take the action with the highest value</a:t>
            </a:r>
          </a:p>
          <a:p>
            <a:pPr lvl="1"/>
            <a:r>
              <a:rPr lang="en-US" dirty="0"/>
              <a:t>Dependent actions and states, more complicated to perform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Classifier evaluation</a:t>
                </a:r>
              </a:p>
              <a:p>
                <a:pPr lvl="1"/>
                <a:r>
                  <a:rPr lang="en-US" dirty="0"/>
                  <a:t>Compute loss for a </a:t>
                </a:r>
                <a:r>
                  <a:rPr lang="en-US" u="sng" dirty="0"/>
                  <a:t>given</a:t>
                </a:r>
                <a:r>
                  <a:rPr lang="en-US" dirty="0"/>
                  <a:t> classifier on </a:t>
                </a:r>
                <a:r>
                  <a:rPr lang="en-US" u="sng" dirty="0"/>
                  <a:t>labeled</a:t>
                </a:r>
                <a:r>
                  <a:rPr lang="en-US" dirty="0"/>
                  <a:t> instances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E.g., 0/1 loss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Once the loss is evaluated, optimizing the classifier becomes natural, e.g., gradient-based optimization</a:t>
                </a:r>
              </a:p>
              <a:p>
                <a:pPr lvl="1"/>
                <a:r>
                  <a:rPr lang="en-US" dirty="0" err="1"/>
                  <a:t>i.i.d</a:t>
                </a:r>
                <a:r>
                  <a:rPr lang="en-US" dirty="0"/>
                  <a:t> over evaluations: simple function evaluations, easy to perform 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118" t="-2241" r="-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7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1366</Words>
  <Application>Microsoft Macintosh PowerPoint</Application>
  <PresentationFormat>Widescreen</PresentationFormat>
  <Paragraphs>316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Office Theme</vt:lpstr>
      <vt:lpstr>Dynamic Programming</vt:lpstr>
      <vt:lpstr>Outline </vt:lpstr>
      <vt:lpstr>Dynamic programming</vt:lpstr>
      <vt:lpstr>Recap: Bellman equation for value function</vt:lpstr>
      <vt:lpstr>Recap: Bellman equation for optimal action-value function</vt:lpstr>
      <vt:lpstr>Dynamic programming</vt:lpstr>
      <vt:lpstr>Policy evaluation</vt:lpstr>
      <vt:lpstr>Policy evaluation</vt:lpstr>
      <vt:lpstr>Understanding policy evaluation</vt:lpstr>
      <vt:lpstr>Iterative policy evaluation</vt:lpstr>
      <vt:lpstr>Asynchronous Dynamic Programming</vt:lpstr>
      <vt:lpstr>Asynchronous Dynamic Programming</vt:lpstr>
      <vt:lpstr>Bellman expectation backup is a contraction mapping</vt:lpstr>
      <vt:lpstr>Bellman expectation backup is a contraction mapping</vt:lpstr>
      <vt:lpstr>Policy improvement</vt:lpstr>
      <vt:lpstr>Policy improvement</vt:lpstr>
      <vt:lpstr>Policy improvement</vt:lpstr>
      <vt:lpstr>An illustration</vt:lpstr>
      <vt:lpstr>An illustration</vt:lpstr>
      <vt:lpstr>Recap: iterative policy evaluation</vt:lpstr>
      <vt:lpstr>Recap: Bellman expectation backup is a contraction mapping</vt:lpstr>
      <vt:lpstr>Recap: policy improvement</vt:lpstr>
      <vt:lpstr>Recap: an illustration</vt:lpstr>
      <vt:lpstr>Policy iteration</vt:lpstr>
      <vt:lpstr>Value iteration</vt:lpstr>
      <vt:lpstr>Principle of optimality</vt:lpstr>
      <vt:lpstr>Generalized policy iteration</vt:lpstr>
      <vt:lpstr>Complexity of dynamic programming</vt:lpstr>
      <vt:lpstr>Takeaways</vt:lpstr>
      <vt:lpstr>Suggested reading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Reinforcement Learning</dc:title>
  <dc:creator>wang hongning</dc:creator>
  <cp:lastModifiedBy>Wang, Hongning (hw5x)</cp:lastModifiedBy>
  <cp:revision>49</cp:revision>
  <dcterms:created xsi:type="dcterms:W3CDTF">2020-08-23T01:06:06Z</dcterms:created>
  <dcterms:modified xsi:type="dcterms:W3CDTF">2022-09-27T14:56:06Z</dcterms:modified>
</cp:coreProperties>
</file>